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94D419-4E59-4CEF-A2DE-C65ECCE46B10}" v="9" dt="2023-05-29T15:12:10.0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1046" y="6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محمد هشام عبدالظاهر محمد" userId="S::11410120200483@stud.cu.edu.eg::c2234056-7ab7-4087-bd7b-ded33a710947" providerId="AD" clId="Web-{D694D419-4E59-4CEF-A2DE-C65ECCE46B10}"/>
    <pc:docChg chg="modSld">
      <pc:chgData name="محمد هشام عبدالظاهر محمد" userId="S::11410120200483@stud.cu.edu.eg::c2234056-7ab7-4087-bd7b-ded33a710947" providerId="AD" clId="Web-{D694D419-4E59-4CEF-A2DE-C65ECCE46B10}" dt="2023-05-29T15:12:10.020" v="8" actId="1076"/>
      <pc:docMkLst>
        <pc:docMk/>
      </pc:docMkLst>
      <pc:sldChg chg="modSp">
        <pc:chgData name="محمد هشام عبدالظاهر محمد" userId="S::11410120200483@stud.cu.edu.eg::c2234056-7ab7-4087-bd7b-ded33a710947" providerId="AD" clId="Web-{D694D419-4E59-4CEF-A2DE-C65ECCE46B10}" dt="2023-05-29T15:12:10.020" v="8" actId="1076"/>
        <pc:sldMkLst>
          <pc:docMk/>
          <pc:sldMk cId="449252449" sldId="256"/>
        </pc:sldMkLst>
        <pc:spChg chg="mod">
          <ac:chgData name="محمد هشام عبدالظاهر محمد" userId="S::11410120200483@stud.cu.edu.eg::c2234056-7ab7-4087-bd7b-ded33a710947" providerId="AD" clId="Web-{D694D419-4E59-4CEF-A2DE-C65ECCE46B10}" dt="2023-05-29T15:12:10.020" v="8" actId="1076"/>
          <ac:spMkLst>
            <pc:docMk/>
            <pc:sldMk cId="449252449" sldId="256"/>
            <ac:spMk id="2" creationId="{A66A8E29-78BE-3FB2-4291-463F5B6C82DD}"/>
          </ac:spMkLst>
        </pc:spChg>
      </pc:sldChg>
    </pc:docChg>
  </pc:docChgLst>
</pc:chgInfo>
</file>

<file path=ppt/media/image1.pn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EE81E0-CB1E-42D4-A9E1-F2965FE0358A}" type="datetimeFigureOut">
              <a:rPr lang="en-US" smtClean="0"/>
              <a:t>5/29/2023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5025F3-1AB0-4F01-83A5-0DE4788BD450}" type="slidenum">
              <a:rPr lang="en-US" smtClean="0"/>
              <a:t>‹#›</a:t>
            </a:fld>
            <a:endParaRPr lang="en-US"/>
          </a:p>
        </p:txBody>
      </p:sp>
    </p:spTree>
    <p:extLst>
      <p:ext uri="{BB962C8B-B14F-4D97-AF65-F5344CB8AC3E}">
        <p14:creationId xmlns:p14="http://schemas.microsoft.com/office/powerpoint/2010/main" val="38885268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5025F3-1AB0-4F01-83A5-0DE4788BD450}" type="slidenum">
              <a:rPr lang="en-US" smtClean="0"/>
              <a:t>3</a:t>
            </a:fld>
            <a:endParaRPr lang="en-US"/>
          </a:p>
        </p:txBody>
      </p:sp>
    </p:spTree>
    <p:extLst>
      <p:ext uri="{BB962C8B-B14F-4D97-AF65-F5344CB8AC3E}">
        <p14:creationId xmlns:p14="http://schemas.microsoft.com/office/powerpoint/2010/main" val="883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D0FD854-A49E-47D1-87BB-22582DED069D}"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F43F4-2EDA-4648-8F86-36B151128372}" type="slidenum">
              <a:rPr lang="en-US" smtClean="0"/>
              <a:t>‹#›</a:t>
            </a:fld>
            <a:endParaRPr lang="en-US"/>
          </a:p>
        </p:txBody>
      </p:sp>
    </p:spTree>
    <p:extLst>
      <p:ext uri="{BB962C8B-B14F-4D97-AF65-F5344CB8AC3E}">
        <p14:creationId xmlns:p14="http://schemas.microsoft.com/office/powerpoint/2010/main" val="3408297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0FD854-A49E-47D1-87BB-22582DED069D}"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F43F4-2EDA-4648-8F86-36B151128372}" type="slidenum">
              <a:rPr lang="en-US" smtClean="0"/>
              <a:t>‹#›</a:t>
            </a:fld>
            <a:endParaRPr lang="en-US"/>
          </a:p>
        </p:txBody>
      </p:sp>
    </p:spTree>
    <p:extLst>
      <p:ext uri="{BB962C8B-B14F-4D97-AF65-F5344CB8AC3E}">
        <p14:creationId xmlns:p14="http://schemas.microsoft.com/office/powerpoint/2010/main" val="1782522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0FD854-A49E-47D1-87BB-22582DED069D}"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F43F4-2EDA-4648-8F86-36B151128372}" type="slidenum">
              <a:rPr lang="en-US" smtClean="0"/>
              <a:t>‹#›</a:t>
            </a:fld>
            <a:endParaRPr lang="en-US"/>
          </a:p>
        </p:txBody>
      </p:sp>
    </p:spTree>
    <p:extLst>
      <p:ext uri="{BB962C8B-B14F-4D97-AF65-F5344CB8AC3E}">
        <p14:creationId xmlns:p14="http://schemas.microsoft.com/office/powerpoint/2010/main" val="2854827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0FD854-A49E-47D1-87BB-22582DED069D}"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F43F4-2EDA-4648-8F86-36B151128372}" type="slidenum">
              <a:rPr lang="en-US" smtClean="0"/>
              <a:t>‹#›</a:t>
            </a:fld>
            <a:endParaRPr lang="en-US"/>
          </a:p>
        </p:txBody>
      </p:sp>
    </p:spTree>
    <p:extLst>
      <p:ext uri="{BB962C8B-B14F-4D97-AF65-F5344CB8AC3E}">
        <p14:creationId xmlns:p14="http://schemas.microsoft.com/office/powerpoint/2010/main" val="4153209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0FD854-A49E-47D1-87BB-22582DED069D}"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F43F4-2EDA-4648-8F86-36B151128372}" type="slidenum">
              <a:rPr lang="en-US" smtClean="0"/>
              <a:t>‹#›</a:t>
            </a:fld>
            <a:endParaRPr lang="en-US"/>
          </a:p>
        </p:txBody>
      </p:sp>
    </p:spTree>
    <p:extLst>
      <p:ext uri="{BB962C8B-B14F-4D97-AF65-F5344CB8AC3E}">
        <p14:creationId xmlns:p14="http://schemas.microsoft.com/office/powerpoint/2010/main" val="822321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0FD854-A49E-47D1-87BB-22582DED069D}" type="datetimeFigureOut">
              <a:rPr lang="en-US" smtClean="0"/>
              <a:t>5/29/2023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2F43F4-2EDA-4648-8F86-36B151128372}" type="slidenum">
              <a:rPr lang="en-US" smtClean="0"/>
              <a:t>‹#›</a:t>
            </a:fld>
            <a:endParaRPr lang="en-US"/>
          </a:p>
        </p:txBody>
      </p:sp>
    </p:spTree>
    <p:extLst>
      <p:ext uri="{BB962C8B-B14F-4D97-AF65-F5344CB8AC3E}">
        <p14:creationId xmlns:p14="http://schemas.microsoft.com/office/powerpoint/2010/main" val="3556450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0FD854-A49E-47D1-87BB-22582DED069D}" type="datetimeFigureOut">
              <a:rPr lang="en-US" smtClean="0"/>
              <a:t>5/29/2023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2F43F4-2EDA-4648-8F86-36B151128372}" type="slidenum">
              <a:rPr lang="en-US" smtClean="0"/>
              <a:t>‹#›</a:t>
            </a:fld>
            <a:endParaRPr lang="en-US"/>
          </a:p>
        </p:txBody>
      </p:sp>
    </p:spTree>
    <p:extLst>
      <p:ext uri="{BB962C8B-B14F-4D97-AF65-F5344CB8AC3E}">
        <p14:creationId xmlns:p14="http://schemas.microsoft.com/office/powerpoint/2010/main" val="26350915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0FD854-A49E-47D1-87BB-22582DED069D}" type="datetimeFigureOut">
              <a:rPr lang="en-US" smtClean="0"/>
              <a:t>5/29/2023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2F43F4-2EDA-4648-8F86-36B151128372}" type="slidenum">
              <a:rPr lang="en-US" smtClean="0"/>
              <a:t>‹#›</a:t>
            </a:fld>
            <a:endParaRPr lang="en-US"/>
          </a:p>
        </p:txBody>
      </p:sp>
    </p:spTree>
    <p:extLst>
      <p:ext uri="{BB962C8B-B14F-4D97-AF65-F5344CB8AC3E}">
        <p14:creationId xmlns:p14="http://schemas.microsoft.com/office/powerpoint/2010/main" val="599885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0FD854-A49E-47D1-87BB-22582DED069D}" type="datetimeFigureOut">
              <a:rPr lang="en-US" smtClean="0"/>
              <a:t>5/29/2023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2F43F4-2EDA-4648-8F86-36B151128372}" type="slidenum">
              <a:rPr lang="en-US" smtClean="0"/>
              <a:t>‹#›</a:t>
            </a:fld>
            <a:endParaRPr lang="en-US"/>
          </a:p>
        </p:txBody>
      </p:sp>
    </p:spTree>
    <p:extLst>
      <p:ext uri="{BB962C8B-B14F-4D97-AF65-F5344CB8AC3E}">
        <p14:creationId xmlns:p14="http://schemas.microsoft.com/office/powerpoint/2010/main" val="934272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0FD854-A49E-47D1-87BB-22582DED069D}" type="datetimeFigureOut">
              <a:rPr lang="en-US" smtClean="0"/>
              <a:t>5/29/2023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2F43F4-2EDA-4648-8F86-36B151128372}" type="slidenum">
              <a:rPr lang="en-US" smtClean="0"/>
              <a:t>‹#›</a:t>
            </a:fld>
            <a:endParaRPr lang="en-US"/>
          </a:p>
        </p:txBody>
      </p:sp>
    </p:spTree>
    <p:extLst>
      <p:ext uri="{BB962C8B-B14F-4D97-AF65-F5344CB8AC3E}">
        <p14:creationId xmlns:p14="http://schemas.microsoft.com/office/powerpoint/2010/main" val="42184381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0FD854-A49E-47D1-87BB-22582DED069D}" type="datetimeFigureOut">
              <a:rPr lang="en-US" smtClean="0"/>
              <a:t>5/29/2023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2F43F4-2EDA-4648-8F86-36B151128372}" type="slidenum">
              <a:rPr lang="en-US" smtClean="0"/>
              <a:t>‹#›</a:t>
            </a:fld>
            <a:endParaRPr lang="en-US"/>
          </a:p>
        </p:txBody>
      </p:sp>
    </p:spTree>
    <p:extLst>
      <p:ext uri="{BB962C8B-B14F-4D97-AF65-F5344CB8AC3E}">
        <p14:creationId xmlns:p14="http://schemas.microsoft.com/office/powerpoint/2010/main" val="26676281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0FD854-A49E-47D1-87BB-22582DED069D}" type="datetimeFigureOut">
              <a:rPr lang="en-US" smtClean="0"/>
              <a:t>5/29/2023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2F43F4-2EDA-4648-8F86-36B151128372}" type="slidenum">
              <a:rPr lang="en-US" smtClean="0"/>
              <a:t>‹#›</a:t>
            </a:fld>
            <a:endParaRPr lang="en-US"/>
          </a:p>
        </p:txBody>
      </p:sp>
    </p:spTree>
    <p:extLst>
      <p:ext uri="{BB962C8B-B14F-4D97-AF65-F5344CB8AC3E}">
        <p14:creationId xmlns:p14="http://schemas.microsoft.com/office/powerpoint/2010/main" val="1332756177"/>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A8E29-78BE-3FB2-4291-463F5B6C82DD}"/>
              </a:ext>
            </a:extLst>
          </p:cNvPr>
          <p:cNvSpPr>
            <a:spLocks noGrp="1"/>
          </p:cNvSpPr>
          <p:nvPr>
            <p:ph type="ctrTitle"/>
          </p:nvPr>
        </p:nvSpPr>
        <p:spPr>
          <a:xfrm>
            <a:off x="1213793" y="1011231"/>
            <a:ext cx="9763125" cy="4840378"/>
          </a:xfrm>
          <a:ln>
            <a:noFill/>
          </a:ln>
        </p:spPr>
        <p:txBody>
          <a:bodyPr vert="horz" lIns="137160" tIns="45720" rIns="137160" bIns="45720" rtlCol="0" anchor="ctr" anchorCtr="0">
            <a:normAutofit/>
          </a:bodyPr>
          <a:lstStyle/>
          <a:p>
            <a:r>
              <a:rPr lang="en-US" sz="4800" b="1" dirty="0">
                <a:latin typeface="JetBrains Mono" panose="02000009000000000000" pitchFamily="49" charset="0"/>
                <a:ea typeface="JetBrains Mono" panose="02000009000000000000" pitchFamily="49" charset="0"/>
                <a:cs typeface="JetBrains Mono" panose="02000009000000000000" pitchFamily="49" charset="0"/>
              </a:rPr>
              <a:t>Mind-Reading Meets Language: A Graduation Project on BCI and NLP</a:t>
            </a:r>
          </a:p>
        </p:txBody>
      </p:sp>
    </p:spTree>
    <p:extLst>
      <p:ext uri="{BB962C8B-B14F-4D97-AF65-F5344CB8AC3E}">
        <p14:creationId xmlns:p14="http://schemas.microsoft.com/office/powerpoint/2010/main" val="449252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991F11-1494-2DFD-E863-9AC6342082C7}"/>
              </a:ext>
            </a:extLst>
          </p:cNvPr>
          <p:cNvSpPr>
            <a:spLocks noGrp="1"/>
          </p:cNvSpPr>
          <p:nvPr>
            <p:ph idx="1"/>
          </p:nvPr>
        </p:nvSpPr>
        <p:spPr>
          <a:xfrm>
            <a:off x="0" y="0"/>
            <a:ext cx="12192000" cy="6858000"/>
          </a:xfrm>
          <a:noFill/>
        </p:spPr>
        <p:txBody>
          <a:bodyPr anchor="ctr" anchorCtr="0">
            <a:normAutofit/>
          </a:bodyPr>
          <a:lstStyle/>
          <a:p>
            <a:r>
              <a:rPr lang="en-US" sz="4400" b="1" dirty="0">
                <a:latin typeface="JetBrains Mono" panose="02000009000000000000" pitchFamily="49" charset="0"/>
                <a:ea typeface="JetBrains Mono" panose="02000009000000000000" pitchFamily="49" charset="0"/>
                <a:cs typeface="JetBrains Mono" panose="02000009000000000000" pitchFamily="49" charset="0"/>
              </a:rPr>
              <a:t>Introduction</a:t>
            </a:r>
          </a:p>
          <a:p>
            <a:r>
              <a:rPr lang="en-US" sz="4400" b="1" dirty="0">
                <a:latin typeface="JetBrains Mono" panose="02000009000000000000" pitchFamily="49" charset="0"/>
                <a:ea typeface="JetBrains Mono" panose="02000009000000000000" pitchFamily="49" charset="0"/>
                <a:cs typeface="JetBrains Mono" panose="02000009000000000000" pitchFamily="49" charset="0"/>
              </a:rPr>
              <a:t>Background</a:t>
            </a:r>
          </a:p>
          <a:p>
            <a:r>
              <a:rPr lang="en-US" sz="4400" b="1" dirty="0">
                <a:latin typeface="JetBrains Mono" panose="02000009000000000000" pitchFamily="49" charset="0"/>
                <a:ea typeface="JetBrains Mono" panose="02000009000000000000" pitchFamily="49" charset="0"/>
                <a:cs typeface="JetBrains Mono" panose="02000009000000000000" pitchFamily="49" charset="0"/>
              </a:rPr>
              <a:t>Project Goals</a:t>
            </a:r>
          </a:p>
          <a:p>
            <a:r>
              <a:rPr lang="en-US" sz="4400" b="1" dirty="0">
                <a:latin typeface="JetBrains Mono" panose="02000009000000000000" pitchFamily="49" charset="0"/>
                <a:ea typeface="JetBrains Mono" panose="02000009000000000000" pitchFamily="49" charset="0"/>
                <a:cs typeface="JetBrains Mono" panose="02000009000000000000" pitchFamily="49" charset="0"/>
              </a:rPr>
              <a:t>Methodology</a:t>
            </a:r>
          </a:p>
          <a:p>
            <a:r>
              <a:rPr lang="en-US" sz="4400" b="1" dirty="0">
                <a:latin typeface="JetBrains Mono" panose="02000009000000000000" pitchFamily="49" charset="0"/>
                <a:ea typeface="JetBrains Mono" panose="02000009000000000000" pitchFamily="49" charset="0"/>
                <a:cs typeface="JetBrains Mono" panose="02000009000000000000" pitchFamily="49" charset="0"/>
              </a:rPr>
              <a:t>Expected Results</a:t>
            </a:r>
          </a:p>
          <a:p>
            <a:r>
              <a:rPr lang="en-US" sz="4400" b="1" dirty="0">
                <a:latin typeface="JetBrains Mono" panose="02000009000000000000" pitchFamily="49" charset="0"/>
                <a:ea typeface="JetBrains Mono" panose="02000009000000000000" pitchFamily="49" charset="0"/>
                <a:cs typeface="JetBrains Mono" panose="02000009000000000000" pitchFamily="49" charset="0"/>
              </a:rPr>
              <a:t>Conclusion</a:t>
            </a:r>
          </a:p>
        </p:txBody>
      </p:sp>
    </p:spTree>
    <p:extLst>
      <p:ext uri="{BB962C8B-B14F-4D97-AF65-F5344CB8AC3E}">
        <p14:creationId xmlns:p14="http://schemas.microsoft.com/office/powerpoint/2010/main" val="745285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DADB0-9790-3290-C867-66AE9FC80A52}"/>
              </a:ext>
            </a:extLst>
          </p:cNvPr>
          <p:cNvSpPr>
            <a:spLocks noGrp="1"/>
          </p:cNvSpPr>
          <p:nvPr>
            <p:ph type="title"/>
          </p:nvPr>
        </p:nvSpPr>
        <p:spPr>
          <a:xfrm>
            <a:off x="0" y="0"/>
            <a:ext cx="5151120" cy="1325563"/>
          </a:xfrm>
        </p:spPr>
        <p:txBody>
          <a:bodyPr/>
          <a:lstStyle/>
          <a:p>
            <a:r>
              <a:rPr lang="en-US" b="1" dirty="0">
                <a:latin typeface="JetBrains Mono" panose="02000009000000000000" pitchFamily="49" charset="0"/>
                <a:ea typeface="JetBrains Mono" panose="02000009000000000000" pitchFamily="49" charset="0"/>
                <a:cs typeface="JetBrains Mono" panose="02000009000000000000" pitchFamily="49" charset="0"/>
              </a:rPr>
              <a:t>Introduction</a:t>
            </a:r>
          </a:p>
        </p:txBody>
      </p:sp>
      <p:sp>
        <p:nvSpPr>
          <p:cNvPr id="3" name="Content Placeholder 2">
            <a:extLst>
              <a:ext uri="{FF2B5EF4-FFF2-40B4-BE49-F238E27FC236}">
                <a16:creationId xmlns:a16="http://schemas.microsoft.com/office/drawing/2014/main" id="{307D60BD-20F8-1505-2670-BEBA7D6A0D24}"/>
              </a:ext>
            </a:extLst>
          </p:cNvPr>
          <p:cNvSpPr>
            <a:spLocks noGrp="1"/>
          </p:cNvSpPr>
          <p:nvPr>
            <p:ph idx="1"/>
          </p:nvPr>
        </p:nvSpPr>
        <p:spPr>
          <a:xfrm>
            <a:off x="0" y="1325562"/>
            <a:ext cx="6492240" cy="5532437"/>
          </a:xfrm>
        </p:spPr>
        <p:txBody>
          <a:bodyPr lIns="182880" rIns="182880" anchor="t" anchorCtr="1">
            <a:normAutofit fontScale="62500" lnSpcReduction="20000"/>
          </a:bodyPr>
          <a:lstStyle/>
          <a:p>
            <a:pPr marL="0" indent="0">
              <a:lnSpc>
                <a:spcPct val="120000"/>
              </a:lnSpc>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Brain-Computer Interface (BCI) technology has been a topic of interest for many years, and with the advancements in Natural Language Processing (NLP), it has become even more promising. Our graduation project aims to explore the possibilities of combining BCI and NLP to create a system that allows users to communicate with computers using their thoughts.</a:t>
            </a:r>
          </a:p>
          <a:p>
            <a:pPr marL="0" indent="0">
              <a:lnSpc>
                <a:spcPct val="120000"/>
              </a:lnSpc>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The project involves designing and developing a prototype system that can accurately interpret brain signals and convert them into meaningful commands that are then executed by the computer. This system has the potential to revolutionize the way we interact with technology, especially for people with disabilities.</a:t>
            </a:r>
          </a:p>
        </p:txBody>
      </p:sp>
      <p:pic>
        <p:nvPicPr>
          <p:cNvPr id="5" name="Picture 4" descr="A picture containing art, statue&#10;&#10;Description automatically generated">
            <a:extLst>
              <a:ext uri="{FF2B5EF4-FFF2-40B4-BE49-F238E27FC236}">
                <a16:creationId xmlns:a16="http://schemas.microsoft.com/office/drawing/2014/main" id="{094A3640-CC72-304E-1BFE-159A4AF7EC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2240" y="0"/>
            <a:ext cx="5699760" cy="6858000"/>
          </a:xfrm>
          <a:prstGeom prst="rect">
            <a:avLst/>
          </a:prstGeom>
        </p:spPr>
      </p:pic>
    </p:spTree>
    <p:extLst>
      <p:ext uri="{BB962C8B-B14F-4D97-AF65-F5344CB8AC3E}">
        <p14:creationId xmlns:p14="http://schemas.microsoft.com/office/powerpoint/2010/main" val="479816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73810-09BD-E883-C707-5A31FA33DB3F}"/>
              </a:ext>
            </a:extLst>
          </p:cNvPr>
          <p:cNvSpPr>
            <a:spLocks noGrp="1"/>
          </p:cNvSpPr>
          <p:nvPr>
            <p:ph type="title"/>
          </p:nvPr>
        </p:nvSpPr>
        <p:spPr>
          <a:xfrm>
            <a:off x="0" y="18255"/>
            <a:ext cx="6096000" cy="1325563"/>
          </a:xfrm>
        </p:spPr>
        <p:txBody>
          <a:bodyPr/>
          <a:lstStyle/>
          <a:p>
            <a:r>
              <a:rPr lang="en-US" b="1" dirty="0">
                <a:latin typeface="JetBrains Mono" panose="02000009000000000000" pitchFamily="49" charset="0"/>
                <a:ea typeface="JetBrains Mono" panose="02000009000000000000" pitchFamily="49" charset="0"/>
                <a:cs typeface="JetBrains Mono" panose="02000009000000000000" pitchFamily="49" charset="0"/>
              </a:rPr>
              <a:t>Background</a:t>
            </a:r>
          </a:p>
        </p:txBody>
      </p:sp>
      <p:pic>
        <p:nvPicPr>
          <p:cNvPr id="5" name="Content Placeholder 4" descr="A person in a lab coat looking at a large screen&#10;&#10;Description automatically generated with medium confidence">
            <a:extLst>
              <a:ext uri="{FF2B5EF4-FFF2-40B4-BE49-F238E27FC236}">
                <a16:creationId xmlns:a16="http://schemas.microsoft.com/office/drawing/2014/main" id="{051F561F-FC70-E55B-03D0-9E1D40A3796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94487" y="18256"/>
            <a:ext cx="5497513" cy="6823076"/>
          </a:xfrm>
        </p:spPr>
      </p:pic>
      <p:sp>
        <p:nvSpPr>
          <p:cNvPr id="9" name="Content Placeholder 2">
            <a:extLst>
              <a:ext uri="{FF2B5EF4-FFF2-40B4-BE49-F238E27FC236}">
                <a16:creationId xmlns:a16="http://schemas.microsoft.com/office/drawing/2014/main" id="{5E4AB987-5FA2-41D7-A75F-262D623004B0}"/>
              </a:ext>
            </a:extLst>
          </p:cNvPr>
          <p:cNvSpPr txBox="1">
            <a:spLocks/>
          </p:cNvSpPr>
          <p:nvPr/>
        </p:nvSpPr>
        <p:spPr>
          <a:xfrm>
            <a:off x="0" y="1325562"/>
            <a:ext cx="6492240" cy="5532437"/>
          </a:xfrm>
          <a:prstGeom prst="rect">
            <a:avLst/>
          </a:prstGeom>
        </p:spPr>
        <p:txBody>
          <a:bodyPr vert="horz" lIns="182880" tIns="45720" rIns="182880" bIns="45720" rtlCol="0" anchor="t" anchorCtr="1">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Font typeface="Arial" panose="020B0604020202020204" pitchFamily="34" charset="0"/>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BCI technology works by detecting and interpreting electrical signals generated by the brain. These signals are captured using sensors placed on the scalp or implanted directly into the brain. The signals are then processed and translated into commands that can be used to control external devices such as computers or prosthetic limbs.</a:t>
            </a:r>
          </a:p>
          <a:p>
            <a:pPr marL="0" indent="0">
              <a:lnSpc>
                <a:spcPct val="120000"/>
              </a:lnSpc>
              <a:buFont typeface="Arial" panose="020B0604020202020204" pitchFamily="34" charset="0"/>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NLP, on the other hand, is a subfield of artificial intelligence that focuses on the interaction between humans and computers using natural language. It involves analyzing and understanding human language to enable computers to respond appropriately. NLP has applications in various fields, including virtual assistants, chatbots, and speech recognition systems.</a:t>
            </a:r>
          </a:p>
        </p:txBody>
      </p:sp>
    </p:spTree>
    <p:extLst>
      <p:ext uri="{BB962C8B-B14F-4D97-AF65-F5344CB8AC3E}">
        <p14:creationId xmlns:p14="http://schemas.microsoft.com/office/powerpoint/2010/main" val="33048398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ED4A1-6377-F679-6545-982D9262E508}"/>
              </a:ext>
            </a:extLst>
          </p:cNvPr>
          <p:cNvSpPr>
            <a:spLocks noGrp="1"/>
          </p:cNvSpPr>
          <p:nvPr>
            <p:ph type="title"/>
          </p:nvPr>
        </p:nvSpPr>
        <p:spPr>
          <a:xfrm>
            <a:off x="0" y="18255"/>
            <a:ext cx="6096000" cy="1325563"/>
          </a:xfrm>
        </p:spPr>
        <p:txBody>
          <a:bodyPr/>
          <a:lstStyle/>
          <a:p>
            <a:r>
              <a:rPr lang="en-US" b="1" dirty="0">
                <a:latin typeface="JetBrains Mono" panose="02000009000000000000" pitchFamily="49" charset="0"/>
                <a:ea typeface="JetBrains Mono" panose="02000009000000000000" pitchFamily="49" charset="0"/>
                <a:cs typeface="JetBrains Mono" panose="02000009000000000000" pitchFamily="49" charset="0"/>
              </a:rPr>
              <a:t>Project Goals</a:t>
            </a:r>
          </a:p>
        </p:txBody>
      </p:sp>
      <p:sp>
        <p:nvSpPr>
          <p:cNvPr id="3" name="Content Placeholder 2">
            <a:extLst>
              <a:ext uri="{FF2B5EF4-FFF2-40B4-BE49-F238E27FC236}">
                <a16:creationId xmlns:a16="http://schemas.microsoft.com/office/drawing/2014/main" id="{DAE185BD-5B53-B4C8-2789-A8A3DB90ECFF}"/>
              </a:ext>
            </a:extLst>
          </p:cNvPr>
          <p:cNvSpPr>
            <a:spLocks noGrp="1"/>
          </p:cNvSpPr>
          <p:nvPr>
            <p:ph idx="1"/>
          </p:nvPr>
        </p:nvSpPr>
        <p:spPr>
          <a:xfrm>
            <a:off x="0" y="1343817"/>
            <a:ext cx="6858000" cy="5495927"/>
          </a:xfrm>
        </p:spPr>
        <p:txBody>
          <a:bodyPr lIns="182880" rIns="182880" anchor="t" anchorCtr="1">
            <a:normAutofit fontScale="70000" lnSpcReduction="20000"/>
          </a:bodyPr>
          <a:lstStyle/>
          <a:p>
            <a:pPr marL="0" indent="0">
              <a:lnSpc>
                <a:spcPct val="120000"/>
              </a:lnSpc>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The primary goal of our project is to develop a BCI system that can accurately interpret brain signals and convert them into natural language commands. We aim to create a system that is easy to use and can be adapted to different users, including those with disabilities.</a:t>
            </a:r>
          </a:p>
          <a:p>
            <a:pPr marL="0" indent="0">
              <a:lnSpc>
                <a:spcPct val="120000"/>
              </a:lnSpc>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We also aim to explore the potential of this technology in various applications, such as virtual assistants, communication aids, and gaming. By demonstrating the capabilities of our prototype system, we hope to inspire further research and development in this field.</a:t>
            </a:r>
          </a:p>
        </p:txBody>
      </p:sp>
      <p:pic>
        <p:nvPicPr>
          <p:cNvPr id="7" name="Picture 6" descr="A person in a suit holding a glowing brain&#10;&#10;Description automatically generated with medium confidence">
            <a:extLst>
              <a:ext uri="{FF2B5EF4-FFF2-40B4-BE49-F238E27FC236}">
                <a16:creationId xmlns:a16="http://schemas.microsoft.com/office/drawing/2014/main" id="{F6F9FCF3-A137-E6D3-C395-051C1DF538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0" y="18255"/>
            <a:ext cx="5334000" cy="6858000"/>
          </a:xfrm>
          <a:prstGeom prst="rect">
            <a:avLst/>
          </a:prstGeom>
        </p:spPr>
      </p:pic>
    </p:spTree>
    <p:extLst>
      <p:ext uri="{BB962C8B-B14F-4D97-AF65-F5344CB8AC3E}">
        <p14:creationId xmlns:p14="http://schemas.microsoft.com/office/powerpoint/2010/main" val="2983444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A0F56-B7AD-BEDB-1F1F-B0AC4F5B26CF}"/>
              </a:ext>
            </a:extLst>
          </p:cNvPr>
          <p:cNvSpPr>
            <a:spLocks noGrp="1"/>
          </p:cNvSpPr>
          <p:nvPr>
            <p:ph type="title"/>
          </p:nvPr>
        </p:nvSpPr>
        <p:spPr>
          <a:xfrm>
            <a:off x="0" y="18255"/>
            <a:ext cx="7391400" cy="1325563"/>
          </a:xfrm>
        </p:spPr>
        <p:txBody>
          <a:bodyPr/>
          <a:lstStyle/>
          <a:p>
            <a:r>
              <a:rPr lang="en-US" b="1" dirty="0">
                <a:latin typeface="JetBrains Mono" panose="02000009000000000000" pitchFamily="49" charset="0"/>
                <a:ea typeface="JetBrains Mono" panose="02000009000000000000" pitchFamily="49" charset="0"/>
                <a:cs typeface="JetBrains Mono" panose="02000009000000000000" pitchFamily="49" charset="0"/>
              </a:rPr>
              <a:t>Methodology</a:t>
            </a:r>
          </a:p>
        </p:txBody>
      </p:sp>
      <p:sp>
        <p:nvSpPr>
          <p:cNvPr id="3" name="Content Placeholder 2">
            <a:extLst>
              <a:ext uri="{FF2B5EF4-FFF2-40B4-BE49-F238E27FC236}">
                <a16:creationId xmlns:a16="http://schemas.microsoft.com/office/drawing/2014/main" id="{017FD668-DD17-0B31-B24C-DCE4F3A6A125}"/>
              </a:ext>
            </a:extLst>
          </p:cNvPr>
          <p:cNvSpPr>
            <a:spLocks noGrp="1"/>
          </p:cNvSpPr>
          <p:nvPr>
            <p:ph idx="1"/>
          </p:nvPr>
        </p:nvSpPr>
        <p:spPr>
          <a:xfrm>
            <a:off x="0" y="1401603"/>
            <a:ext cx="6096000" cy="5438142"/>
          </a:xfrm>
        </p:spPr>
        <p:txBody>
          <a:bodyPr lIns="182880" rIns="182880" anchor="t" anchorCtr="1">
            <a:normAutofit fontScale="70000" lnSpcReduction="20000"/>
          </a:bodyPr>
          <a:lstStyle/>
          <a:p>
            <a:pPr marL="0" indent="0">
              <a:lnSpc>
                <a:spcPct val="120000"/>
              </a:lnSpc>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To achieve our project goals, we will first conduct a literature review to gain an understanding of the current state of BCI and NLP technologies. We will then design and build a prototype BCI system using EEG (electroencephalography) sensors and machine learning algorithms to interpret brain signals.</a:t>
            </a:r>
          </a:p>
          <a:p>
            <a:pPr marL="0" indent="0">
              <a:lnSpc>
                <a:spcPct val="120000"/>
              </a:lnSpc>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We will test the system using a variety of tasks, such as controlling a virtual assistant or playing a game, to evaluate its accuracy and usability. We will also collect feedback from users to improve the system's performance and user experience.</a:t>
            </a:r>
          </a:p>
        </p:txBody>
      </p:sp>
      <p:pic>
        <p:nvPicPr>
          <p:cNvPr id="5" name="Picture 4" descr="A person wearing headphones with a brain&#10;&#10;Description automatically generated with low confidence">
            <a:extLst>
              <a:ext uri="{FF2B5EF4-FFF2-40B4-BE49-F238E27FC236}">
                <a16:creationId xmlns:a16="http://schemas.microsoft.com/office/drawing/2014/main" id="{C26EC321-C11D-31F9-C648-B5650FF0A6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0"/>
            <a:ext cx="6096000" cy="6858000"/>
          </a:xfrm>
          <a:prstGeom prst="rect">
            <a:avLst/>
          </a:prstGeom>
        </p:spPr>
      </p:pic>
    </p:spTree>
    <p:extLst>
      <p:ext uri="{BB962C8B-B14F-4D97-AF65-F5344CB8AC3E}">
        <p14:creationId xmlns:p14="http://schemas.microsoft.com/office/powerpoint/2010/main" val="212608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FEA5C-21E9-E5F8-004C-4F028A59EBD1}"/>
              </a:ext>
            </a:extLst>
          </p:cNvPr>
          <p:cNvSpPr>
            <a:spLocks noGrp="1"/>
          </p:cNvSpPr>
          <p:nvPr>
            <p:ph type="title"/>
          </p:nvPr>
        </p:nvSpPr>
        <p:spPr>
          <a:xfrm>
            <a:off x="0" y="0"/>
            <a:ext cx="9387840" cy="1325563"/>
          </a:xfrm>
        </p:spPr>
        <p:txBody>
          <a:bodyPr/>
          <a:lstStyle/>
          <a:p>
            <a:r>
              <a:rPr lang="en-US" b="1" dirty="0">
                <a:latin typeface="JetBrains Mono" panose="02000009000000000000" pitchFamily="49" charset="0"/>
                <a:ea typeface="JetBrains Mono" panose="02000009000000000000" pitchFamily="49" charset="0"/>
                <a:cs typeface="JetBrains Mono" panose="02000009000000000000" pitchFamily="49" charset="0"/>
              </a:rPr>
              <a:t>Expected Results</a:t>
            </a:r>
          </a:p>
        </p:txBody>
      </p:sp>
      <p:sp>
        <p:nvSpPr>
          <p:cNvPr id="3" name="Content Placeholder 2">
            <a:extLst>
              <a:ext uri="{FF2B5EF4-FFF2-40B4-BE49-F238E27FC236}">
                <a16:creationId xmlns:a16="http://schemas.microsoft.com/office/drawing/2014/main" id="{AABD7318-5F2E-10B7-1DA9-1D5672431785}"/>
              </a:ext>
            </a:extLst>
          </p:cNvPr>
          <p:cNvSpPr>
            <a:spLocks noGrp="1"/>
          </p:cNvSpPr>
          <p:nvPr>
            <p:ph idx="1"/>
          </p:nvPr>
        </p:nvSpPr>
        <p:spPr>
          <a:xfrm>
            <a:off x="0" y="1325562"/>
            <a:ext cx="6583680" cy="5532437"/>
          </a:xfrm>
        </p:spPr>
        <p:txBody>
          <a:bodyPr lIns="182880" rIns="182880" anchor="t" anchorCtr="1">
            <a:normAutofit fontScale="77500" lnSpcReduction="20000"/>
          </a:bodyPr>
          <a:lstStyle/>
          <a:p>
            <a:pPr marL="0" indent="0">
              <a:lnSpc>
                <a:spcPct val="110000"/>
              </a:lnSpc>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We expect our prototype system to accurately interpret brain signals and convert them into natural language commands with a high degree of accuracy. We also expect the system to be adaptable to different users and tasks, making it suitable for a range of applications.</a:t>
            </a:r>
          </a:p>
          <a:p>
            <a:pPr marL="0" indent="0">
              <a:lnSpc>
                <a:spcPct val="110000"/>
              </a:lnSpc>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By demonstrating the feasibility and potential of this technology, we hope to inspire further research and development in this field. Ultimately, we believe that BCI with NLP has the potential to revolutionize the way we interact with technology and improve the lives of people with disabilities.</a:t>
            </a:r>
          </a:p>
        </p:txBody>
      </p:sp>
      <p:pic>
        <p:nvPicPr>
          <p:cNvPr id="5" name="Picture 4" descr="A person giving a thumbs up to a person on a computer&#10;&#10;Description automatically generated with medium confidence">
            <a:extLst>
              <a:ext uri="{FF2B5EF4-FFF2-40B4-BE49-F238E27FC236}">
                <a16:creationId xmlns:a16="http://schemas.microsoft.com/office/drawing/2014/main" id="{FBFF5AAB-01E6-19DF-183C-1A45DA93DD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3680" y="-1"/>
            <a:ext cx="5608320" cy="6858000"/>
          </a:xfrm>
          <a:prstGeom prst="rect">
            <a:avLst/>
          </a:prstGeom>
        </p:spPr>
      </p:pic>
    </p:spTree>
    <p:extLst>
      <p:ext uri="{BB962C8B-B14F-4D97-AF65-F5344CB8AC3E}">
        <p14:creationId xmlns:p14="http://schemas.microsoft.com/office/powerpoint/2010/main" val="3831039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5A658-77B8-A010-F632-E79329805049}"/>
              </a:ext>
            </a:extLst>
          </p:cNvPr>
          <p:cNvSpPr>
            <a:spLocks noGrp="1"/>
          </p:cNvSpPr>
          <p:nvPr>
            <p:ph type="title"/>
          </p:nvPr>
        </p:nvSpPr>
        <p:spPr>
          <a:xfrm>
            <a:off x="0" y="18255"/>
            <a:ext cx="10515600" cy="1325563"/>
          </a:xfrm>
        </p:spPr>
        <p:txBody>
          <a:bodyPr/>
          <a:lstStyle/>
          <a:p>
            <a:r>
              <a:rPr lang="en-US" b="1" dirty="0">
                <a:latin typeface="JetBrains Mono" panose="02000009000000000000" pitchFamily="49" charset="0"/>
                <a:ea typeface="JetBrains Mono" panose="02000009000000000000" pitchFamily="49" charset="0"/>
                <a:cs typeface="JetBrains Mono" panose="02000009000000000000" pitchFamily="49" charset="0"/>
              </a:rPr>
              <a:t>Conclusion</a:t>
            </a:r>
          </a:p>
        </p:txBody>
      </p:sp>
      <p:sp>
        <p:nvSpPr>
          <p:cNvPr id="3" name="Content Placeholder 2">
            <a:extLst>
              <a:ext uri="{FF2B5EF4-FFF2-40B4-BE49-F238E27FC236}">
                <a16:creationId xmlns:a16="http://schemas.microsoft.com/office/drawing/2014/main" id="{3ACB302C-01A4-579A-253C-51297C8B9A74}"/>
              </a:ext>
            </a:extLst>
          </p:cNvPr>
          <p:cNvSpPr>
            <a:spLocks noGrp="1"/>
          </p:cNvSpPr>
          <p:nvPr>
            <p:ph idx="1"/>
          </p:nvPr>
        </p:nvSpPr>
        <p:spPr>
          <a:xfrm>
            <a:off x="0" y="1343817"/>
            <a:ext cx="7086600" cy="5495927"/>
          </a:xfrm>
        </p:spPr>
        <p:txBody>
          <a:bodyPr wrap="square" lIns="182880" rIns="182880" anchor="t" anchorCtr="1">
            <a:normAutofit fontScale="70000" lnSpcReduction="20000"/>
          </a:bodyPr>
          <a:lstStyle/>
          <a:p>
            <a:pPr marL="0" indent="0">
              <a:lnSpc>
                <a:spcPct val="120000"/>
              </a:lnSpc>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In conclusion, our graduation project aims to explore the possibilities of combining BCI and NLP technologies to create a system that allows users to communicate with computers using their thoughts. We believe that this technology has the potential to revolutionize the way we interact with technology and improve the lives of people with disabilities.</a:t>
            </a:r>
          </a:p>
          <a:p>
            <a:pPr marL="0" indent="0">
              <a:lnSpc>
                <a:spcPct val="120000"/>
              </a:lnSpc>
              <a:buNone/>
            </a:pPr>
            <a:r>
              <a:rPr lang="en-US" dirty="0">
                <a:solidFill>
                  <a:schemeClr val="tx1">
                    <a:lumMod val="85000"/>
                  </a:schemeClr>
                </a:solidFill>
                <a:latin typeface="JetBrains Mono" panose="02000009000000000000" pitchFamily="49" charset="0"/>
                <a:ea typeface="JetBrains Mono" panose="02000009000000000000" pitchFamily="49" charset="0"/>
                <a:cs typeface="JetBrains Mono" panose="02000009000000000000" pitchFamily="49" charset="0"/>
              </a:rPr>
              <a:t>By designing and developing a prototype system, we hope to demonstrate the feasibility and potential of this technology and inspire further research and development in this field. We look forward to sharing our results and contributing to the advancement of BCI and NLP technologies.</a:t>
            </a:r>
          </a:p>
        </p:txBody>
      </p:sp>
      <p:pic>
        <p:nvPicPr>
          <p:cNvPr id="5" name="Picture 4" descr="A person and person shaking hands&#10;&#10;Description automatically generated">
            <a:extLst>
              <a:ext uri="{FF2B5EF4-FFF2-40B4-BE49-F238E27FC236}">
                <a16:creationId xmlns:a16="http://schemas.microsoft.com/office/drawing/2014/main" id="{D367C4EA-1B8E-83F6-AA52-55A09245C3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86600" y="18255"/>
            <a:ext cx="5029200" cy="6858000"/>
          </a:xfrm>
          <a:prstGeom prst="rect">
            <a:avLst/>
          </a:prstGeom>
        </p:spPr>
      </p:pic>
    </p:spTree>
    <p:extLst>
      <p:ext uri="{BB962C8B-B14F-4D97-AF65-F5344CB8AC3E}">
        <p14:creationId xmlns:p14="http://schemas.microsoft.com/office/powerpoint/2010/main" val="173275569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34</TotalTime>
  <Words>646</Words>
  <Application>Microsoft Office PowerPoint</Application>
  <PresentationFormat>Widescreen</PresentationFormat>
  <Paragraphs>26</Paragraphs>
  <Slides>8</Slides>
  <Notes>1</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Mind-Reading Meets Language: A Graduation Project on BCI and NLP</vt:lpstr>
      <vt:lpstr>PowerPoint Presentation</vt:lpstr>
      <vt:lpstr>Introduction</vt:lpstr>
      <vt:lpstr>Background</vt:lpstr>
      <vt:lpstr>Project Goals</vt:lpstr>
      <vt:lpstr>Methodology</vt:lpstr>
      <vt:lpstr>Expected 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Mind-Reading Meets Language: A Graduation Project on BCI and NLP</dc:title>
  <dc:creator>Mohamed Hisham Abdelzaher</dc:creator>
  <cp:lastModifiedBy>Mohamed Hisham Abdelzaher</cp:lastModifiedBy>
  <cp:revision>10</cp:revision>
  <dcterms:created xsi:type="dcterms:W3CDTF">2023-05-28T19:38:14Z</dcterms:created>
  <dcterms:modified xsi:type="dcterms:W3CDTF">2023-05-29T15:12:15Z</dcterms:modified>
</cp:coreProperties>
</file>

<file path=docProps/thumbnail.jpeg>
</file>